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81" r:id="rId11"/>
    <p:sldId id="278" r:id="rId12"/>
    <p:sldId id="269" r:id="rId13"/>
    <p:sldId id="282" r:id="rId14"/>
    <p:sldId id="27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02548-2C57-4CC5-A600-3FAB86435866}" type="datetimeFigureOut">
              <a:rPr lang="hr-HR"/>
              <a:pPr>
                <a:defRPr/>
              </a:pPr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15B5E-C8C8-40AF-A23B-5749F1F896C7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8238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du.glogster.com/glog/jednoliko-i-nejednoliko-gibanje-5dfc57700086d/32l0sn2u69u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4b0f17c5-1b6b-4f00-b111-3ccf53737c86/assets/interactivity/kviz_a_2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b0f17c5-1b6b-4f00-b111-3ccf53737c86/assets/interactivity/kviz_b_1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4b0f17c5-1b6b-4f00-b111-3ccf53737c86/assets/video/cassette_tape.mp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4b0f17c5-1b6b-4f00-b111-3ccf53737c86/assets/video/nc2_t3_jednoliko_gibanje.mp4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4b0f17c5-1b6b-4f00-b111-3ccf53737c86/assets/interactivity/jednpravgib_1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Jednoliko 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i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nejednoliko gibanje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43234" y="5715000"/>
            <a:ext cx="2627290" cy="260797"/>
          </a:xfrm>
        </p:spPr>
        <p:txBody>
          <a:bodyPr rtlCol="0">
            <a:normAutofit fontScale="85000" lnSpcReduction="20000"/>
          </a:bodyPr>
          <a:lstStyle/>
          <a:p>
            <a:pPr algn="r">
              <a:defRPr/>
            </a:pPr>
            <a:r>
              <a:rPr lang="hr-HR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GIBANJE I SILA  </a:t>
            </a:r>
            <a:endParaRPr lang="hr-HR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09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1393" y="1160998"/>
            <a:ext cx="3797055" cy="4351338"/>
          </a:xfrm>
          <a:prstGeom prst="rect">
            <a:avLst/>
          </a:prstGeom>
        </p:spPr>
      </p:pic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5499279" y="2047742"/>
            <a:ext cx="5962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Veći nagib pravca u </a:t>
            </a:r>
            <a:r>
              <a:rPr lang="hr-HR" sz="2800" dirty="0" err="1" smtClean="0"/>
              <a:t>s,t</a:t>
            </a:r>
            <a:r>
              <a:rPr lang="hr-HR" sz="2800" dirty="0" smtClean="0"/>
              <a:t> grafu predstavlja veću brzinu</a:t>
            </a:r>
            <a:r>
              <a:rPr lang="hr-HR" dirty="0" smtClean="0"/>
              <a:t>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1733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279321" y="868610"/>
            <a:ext cx="34938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Nejednoliko gibanje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9321" y="1618198"/>
            <a:ext cx="10169997" cy="671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dirty="0">
                <a:cs typeface="Arial" pitchFamily="34" charset="0"/>
              </a:rPr>
              <a:t>Gibanje </a:t>
            </a:r>
            <a:r>
              <a:rPr lang="en-US" sz="2800" dirty="0" err="1">
                <a:cs typeface="Arial" pitchFamily="34" charset="0"/>
              </a:rPr>
              <a:t>pri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kojemu</a:t>
            </a:r>
            <a:r>
              <a:rPr lang="en-US" sz="2800" dirty="0">
                <a:cs typeface="Arial" pitchFamily="34" charset="0"/>
              </a:rPr>
              <a:t> se </a:t>
            </a:r>
            <a:r>
              <a:rPr lang="en-US" sz="2800" dirty="0" err="1">
                <a:cs typeface="Arial" pitchFamily="34" charset="0"/>
              </a:rPr>
              <a:t>brzina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mijenja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 smtClean="0">
                <a:cs typeface="Arial" pitchFamily="34" charset="0"/>
              </a:rPr>
              <a:t>nazivamo</a:t>
            </a:r>
            <a:r>
              <a:rPr lang="hr-HR" sz="2800" dirty="0">
                <a:cs typeface="Arial" pitchFamily="34" charset="0"/>
              </a:rPr>
              <a:t> </a:t>
            </a:r>
            <a:r>
              <a:rPr lang="en-US" sz="2800" dirty="0" smtClean="0">
                <a:cs typeface="Arial" pitchFamily="34" charset="0"/>
              </a:rPr>
              <a:t>nejednoliko </a:t>
            </a:r>
            <a:r>
              <a:rPr lang="en-US" sz="2800" dirty="0">
                <a:cs typeface="Arial" pitchFamily="34" charset="0"/>
              </a:rPr>
              <a:t>gibanje.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889" y="3528497"/>
            <a:ext cx="8178085" cy="10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2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6464041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082351" y="1743012"/>
            <a:ext cx="10698763" cy="377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Kada se tijelo giba jednoliko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Za kakvo gibanje tijela kažemo da je nejednoliko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 smtClean="0">
                <a:latin typeface="+mn-lt"/>
                <a:cs typeface="Arial" panose="020B0604020202020204" pitchFamily="34" charset="0"/>
              </a:rPr>
              <a:t>Št</a:t>
            </a: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o možemo zaključiti o brzini kod jednolikog gibanja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Opišite odnos puta i vremena kod jednolikoga gibanja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Što možemo zaključiti iz nagiba pravca u </a:t>
            </a:r>
            <a:r>
              <a:rPr lang="hr-HR" altLang="sr-Latn-RS" dirty="0" err="1" smtClean="0">
                <a:latin typeface="+mn-lt"/>
                <a:cs typeface="Arial" panose="020B0604020202020204" pitchFamily="34" charset="0"/>
              </a:rPr>
              <a:t>s,t</a:t>
            </a: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 grafu jednolikog gibanja? 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68930" y="1986903"/>
            <a:ext cx="5778855" cy="4243760"/>
          </a:xfrm>
          <a:prstGeom prst="rect">
            <a:avLst/>
          </a:prstGeom>
        </p:spPr>
      </p:pic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838199" y="66134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441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1132269" y="1040102"/>
            <a:ext cx="10363199" cy="115619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sz="2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List, Icon, Symbol, Paper, Sign, Fla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02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List, Icon, Symbol, Paper, Sign, Flat">
            <a:hlinkClick r:id="rId4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491" y="1987829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2949262" y="2464227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Kviz A </a:t>
            </a:r>
            <a:endParaRPr lang="hr-HR" dirty="0"/>
          </a:p>
        </p:txBody>
      </p:sp>
      <p:sp>
        <p:nvSpPr>
          <p:cNvPr id="9" name="TekstniOkvir 8"/>
          <p:cNvSpPr txBox="1"/>
          <p:nvPr/>
        </p:nvSpPr>
        <p:spPr>
          <a:xfrm>
            <a:off x="7364568" y="2442831"/>
            <a:ext cx="136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Kviz B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247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1082351" y="703798"/>
            <a:ext cx="10040155" cy="986890"/>
          </a:xfrm>
        </p:spPr>
        <p:txBody>
          <a:bodyPr/>
          <a:lstStyle/>
          <a:p>
            <a:r>
              <a:rPr lang="hr-HR" dirty="0" smtClean="0">
                <a:solidFill>
                  <a:srgbClr val="000099"/>
                </a:solidFill>
              </a:rPr>
              <a:t>Razmislite!</a:t>
            </a:r>
            <a:endParaRPr lang="hr-HR" dirty="0">
              <a:solidFill>
                <a:srgbClr val="000099"/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1082351" y="1618199"/>
            <a:ext cx="5988150" cy="202652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hr-HR" dirty="0" smtClean="0"/>
              <a:t>Iva je s obitelju putuje na more. Veći dio vremena proveli su u vožnji autocestom nego gradom. </a:t>
            </a: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0187" y="1236373"/>
            <a:ext cx="3731477" cy="2220512"/>
          </a:xfrm>
          <a:prstGeom prst="rect">
            <a:avLst/>
          </a:prstGeom>
        </p:spPr>
      </p:pic>
      <p:sp>
        <p:nvSpPr>
          <p:cNvPr id="8" name="TekstniOkvir 7"/>
          <p:cNvSpPr txBox="1"/>
          <p:nvPr/>
        </p:nvSpPr>
        <p:spPr>
          <a:xfrm>
            <a:off x="992199" y="3767710"/>
            <a:ext cx="106894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800" dirty="0"/>
              <a:t>Kako se gradska vožnja razlikuje od one po autocesti? </a:t>
            </a:r>
          </a:p>
          <a:p>
            <a:pPr>
              <a:lnSpc>
                <a:spcPct val="150000"/>
              </a:lnSpc>
            </a:pPr>
            <a:r>
              <a:rPr lang="hr-HR" sz="2800" dirty="0"/>
              <a:t>Što se događa s brzinom automobila tijekom vožnje gradom</a:t>
            </a:r>
            <a:r>
              <a:rPr lang="hr-HR" sz="2800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hr-HR" sz="2800" dirty="0" smtClean="0"/>
              <a:t>Što </a:t>
            </a:r>
            <a:r>
              <a:rPr lang="hr-HR" sz="2800" dirty="0"/>
              <a:t>možemo zaključiti o brzini kojom se giba automobil </a:t>
            </a:r>
            <a:r>
              <a:rPr lang="hr-HR" sz="2800" dirty="0" smtClean="0"/>
              <a:t>autocestom?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682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082351" y="1245626"/>
            <a:ext cx="587276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Iz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cisterne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kapa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ulje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jednakim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vremenskim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razmacima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od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5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sekunda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Kako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će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izgledati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tragovi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cesti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koje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ostavi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cisterna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koja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se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giba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stalnom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brzinom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?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126" y="1489867"/>
            <a:ext cx="4419253" cy="3481836"/>
          </a:xfrm>
          <a:prstGeom prst="rect">
            <a:avLst/>
          </a:prstGeom>
        </p:spPr>
      </p:pic>
      <p:pic>
        <p:nvPicPr>
          <p:cNvPr id="7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861" y="4744879"/>
            <a:ext cx="1046861" cy="103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5"/>
          <a:stretch>
            <a:fillRect/>
          </a:stretch>
        </p:blipFill>
        <p:spPr>
          <a:xfrm>
            <a:off x="1082351" y="5780163"/>
            <a:ext cx="1199520" cy="6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0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221346" y="837832"/>
            <a:ext cx="3411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cs typeface="Arial" pitchFamily="34" charset="0"/>
              </a:rPr>
              <a:t>Jednoliko gibanje</a:t>
            </a:r>
            <a:endParaRPr lang="en-US" sz="3600" dirty="0">
              <a:solidFill>
                <a:srgbClr val="000099"/>
              </a:solidFill>
              <a:cs typeface="Arial" pitchFamily="34" charset="0"/>
            </a:endParaRPr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1221346" y="1608889"/>
            <a:ext cx="891165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70000"/>
            </a:pPr>
            <a:r>
              <a:rPr lang="hr-HR" altLang="sr-Latn-RS" sz="2800" dirty="0" smtClean="0"/>
              <a:t>Na </a:t>
            </a:r>
            <a:r>
              <a:rPr lang="en-US" altLang="sr-Latn-RS" sz="2800" dirty="0" smtClean="0"/>
              <a:t> </a:t>
            </a:r>
            <a:r>
              <a:rPr lang="en-US" altLang="sr-Latn-RS" sz="2800" dirty="0"/>
              <a:t>ravnoj cesti cisterna </a:t>
            </a:r>
            <a:r>
              <a:rPr lang="en-US" altLang="sr-Latn-RS" sz="2800" dirty="0" err="1"/>
              <a:t>svake</a:t>
            </a:r>
            <a:r>
              <a:rPr lang="en-US" altLang="sr-Latn-RS" sz="2800" dirty="0"/>
              <a:t> </a:t>
            </a:r>
            <a:r>
              <a:rPr lang="en-US" altLang="sr-Latn-RS" sz="2800" dirty="0" err="1"/>
              <a:t>sekunde</a:t>
            </a:r>
            <a:r>
              <a:rPr lang="en-US" altLang="sr-Latn-RS" sz="2800" dirty="0"/>
              <a:t> </a:t>
            </a:r>
            <a:r>
              <a:rPr lang="en-US" altLang="sr-Latn-RS" sz="2800" dirty="0" err="1"/>
              <a:t>prevali</a:t>
            </a:r>
            <a:r>
              <a:rPr lang="en-US" altLang="sr-Latn-RS" sz="2800" dirty="0"/>
              <a:t> </a:t>
            </a:r>
            <a:r>
              <a:rPr lang="en-US" altLang="sr-Latn-RS" sz="2800" dirty="0" err="1"/>
              <a:t>jednako</a:t>
            </a:r>
            <a:r>
              <a:rPr lang="en-US" altLang="sr-Latn-RS" sz="2800" dirty="0"/>
              <a:t> </a:t>
            </a:r>
            <a:r>
              <a:rPr lang="en-US" altLang="sr-Latn-RS" sz="2800" dirty="0" err="1"/>
              <a:t>dugačak</a:t>
            </a:r>
            <a:r>
              <a:rPr lang="en-US" altLang="sr-Latn-RS" sz="2800" dirty="0"/>
              <a:t> </a:t>
            </a:r>
            <a:r>
              <a:rPr lang="en-US" altLang="sr-Latn-RS" sz="2800" dirty="0" smtClean="0"/>
              <a:t>put</a:t>
            </a:r>
            <a:r>
              <a:rPr lang="hr-HR" altLang="sr-Latn-RS" sz="2000" dirty="0" smtClean="0"/>
              <a:t>.</a:t>
            </a:r>
            <a:endParaRPr lang="en-US" altLang="sr-Latn-RS" sz="2000" dirty="0"/>
          </a:p>
          <a:p>
            <a:pPr>
              <a:lnSpc>
                <a:spcPct val="150000"/>
              </a:lnSpc>
              <a:buSzPct val="70000"/>
            </a:pPr>
            <a:endParaRPr lang="en-US" altLang="sr-Latn-RS" sz="2000" b="1" dirty="0"/>
          </a:p>
        </p:txBody>
      </p:sp>
      <p:pic>
        <p:nvPicPr>
          <p:cNvPr id="15363" name="Picture 5" descr="b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88" y="4293571"/>
            <a:ext cx="10721024" cy="11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6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399" y="930276"/>
            <a:ext cx="1137013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6"/>
          <p:cNvPicPr/>
          <p:nvPr/>
        </p:nvPicPr>
        <p:blipFill>
          <a:blip r:embed="rId5"/>
          <a:stretch>
            <a:fillRect/>
          </a:stretch>
        </p:blipFill>
        <p:spPr>
          <a:xfrm>
            <a:off x="10621399" y="2496050"/>
            <a:ext cx="1199520" cy="617031"/>
          </a:xfrm>
          <a:prstGeom prst="rect">
            <a:avLst/>
          </a:prstGeom>
        </p:spPr>
      </p:pic>
      <p:sp>
        <p:nvSpPr>
          <p:cNvPr id="2" name="TekstniOkvir 1"/>
          <p:cNvSpPr txBox="1"/>
          <p:nvPr/>
        </p:nvSpPr>
        <p:spPr>
          <a:xfrm>
            <a:off x="1217925" y="3113081"/>
            <a:ext cx="891507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800" dirty="0"/>
              <a:t>Gibanje je </a:t>
            </a:r>
            <a:r>
              <a:rPr lang="hr-HR" sz="2800" b="1" dirty="0"/>
              <a:t>jednoliko</a:t>
            </a:r>
            <a:r>
              <a:rPr lang="hr-HR" sz="2800" dirty="0"/>
              <a:t>, ako se tijelo giba stalnom brzinom</a:t>
            </a:r>
            <a:r>
              <a:rPr lang="hr-HR" sz="2800" dirty="0" smtClean="0"/>
              <a:t>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421109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68720"/>
              </p:ext>
            </p:extLst>
          </p:nvPr>
        </p:nvGraphicFramePr>
        <p:xfrm>
          <a:off x="3373439" y="1618198"/>
          <a:ext cx="6096000" cy="259051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i="1" baseline="0" dirty="0" smtClean="0">
                          <a:solidFill>
                            <a:schemeClr val="tx1"/>
                          </a:solidFill>
                        </a:rPr>
                        <a:t> t</a:t>
                      </a:r>
                      <a:r>
                        <a:rPr lang="hr-HR" sz="1800" baseline="0" dirty="0" smtClean="0">
                          <a:solidFill>
                            <a:schemeClr val="tx1"/>
                          </a:solidFill>
                        </a:rPr>
                        <a:t>/s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i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hr-HR" sz="1800" dirty="0" smtClean="0">
                          <a:solidFill>
                            <a:schemeClr val="tx1"/>
                          </a:solidFill>
                        </a:rPr>
                        <a:t>/m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i="1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hr-HR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sz="1800" dirty="0" smtClean="0">
                          <a:solidFill>
                            <a:schemeClr val="tx1"/>
                          </a:solidFill>
                        </a:rPr>
                        <a:t>/ (m/s)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204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5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100 m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10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200 m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15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300 m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400 m 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25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500 m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30 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600 m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 smtClean="0"/>
                        <a:t>20 m/s</a:t>
                      </a:r>
                      <a:endParaRPr lang="en-US" sz="1800" dirty="0"/>
                    </a:p>
                  </a:txBody>
                  <a:tcPr marT="45714" marB="45714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61" name="TextBox 2"/>
          <p:cNvSpPr txBox="1">
            <a:spLocks noChangeArrowheads="1"/>
          </p:cNvSpPr>
          <p:nvPr/>
        </p:nvSpPr>
        <p:spPr bwMode="auto">
          <a:xfrm>
            <a:off x="1365161" y="909637"/>
            <a:ext cx="61951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Tablični prikaz jednolikog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4417703"/>
              </p:ext>
            </p:extLst>
          </p:nvPr>
        </p:nvGraphicFramePr>
        <p:xfrm>
          <a:off x="1512194" y="1943556"/>
          <a:ext cx="1096963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355320" imgH="393480" progId="Equation.3">
                  <p:embed/>
                </p:oleObj>
              </mc:Choice>
              <mc:Fallback>
                <p:oleObj name="Equation" r:id="rId3" imgW="355320" imgH="393480" progId="Equation.3">
                  <p:embed/>
                  <p:pic>
                    <p:nvPicPr>
                      <p:cNvPr id="245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194" y="1943556"/>
                        <a:ext cx="1096963" cy="1214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2" name="TextBox 4"/>
          <p:cNvSpPr txBox="1">
            <a:spLocks noChangeArrowheads="1"/>
          </p:cNvSpPr>
          <p:nvPr/>
        </p:nvSpPr>
        <p:spPr bwMode="auto">
          <a:xfrm>
            <a:off x="2060676" y="4657860"/>
            <a:ext cx="7946265" cy="13181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Brzina ima stalnu vrijednost, pa kažemo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da je to </a:t>
            </a:r>
            <a:r>
              <a:rPr lang="hr-HR" altLang="sr-Latn-RS" sz="2800" b="1" dirty="0" smtClean="0">
                <a:latin typeface="+mn-lt"/>
                <a:cs typeface="Arial" panose="020B0604020202020204" pitchFamily="34" charset="0"/>
              </a:rPr>
              <a:t>jednoliko gibanje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2038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417750" y="1015426"/>
            <a:ext cx="5745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Grafički  prikaz jednolikog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4597758" y="1752898"/>
            <a:ext cx="74826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s, t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 – </a:t>
            </a:r>
            <a:r>
              <a:rPr lang="hr-HR" altLang="sr-Latn-RS" sz="2800" b="1" dirty="0" smtClean="0">
                <a:latin typeface="+mn-lt"/>
                <a:cs typeface="Arial" panose="020B0604020202020204" pitchFamily="34" charset="0"/>
              </a:rPr>
              <a:t>graf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Graf koji  prikazuje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put </a:t>
            </a: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s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u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ovisnosti o vremenu </a:t>
            </a:r>
            <a:r>
              <a:rPr lang="hr-HR" altLang="sr-Latn-RS" sz="2800" b="1" i="1" dirty="0" smtClean="0">
                <a:latin typeface="+mn-lt"/>
                <a:cs typeface="Arial" panose="020B0604020202020204" pitchFamily="34" charset="0"/>
              </a:rPr>
              <a:t>t</a:t>
            </a:r>
            <a:endParaRPr lang="en-US" altLang="sr-Latn-RS" sz="2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2159" y="5610523"/>
            <a:ext cx="9224000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Za jednoliko gibanje </a:t>
            </a:r>
            <a:r>
              <a:rPr lang="hr-HR" altLang="sr-Latn-RS" sz="2400" i="1" dirty="0">
                <a:latin typeface="Arial" panose="020B0604020202020204" pitchFamily="34" charset="0"/>
                <a:cs typeface="Arial" panose="020B0604020202020204" pitchFamily="34" charset="0"/>
              </a:rPr>
              <a:t>s, t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– graf je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pravac koji prolazi kroz ishodište.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4" name="Picture 6" descr="fjhdkj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58" y="1470487"/>
            <a:ext cx="3429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767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185382" y="887093"/>
            <a:ext cx="5745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Grafički  prikaz jednolikog gibanja</a:t>
            </a:r>
            <a:endParaRPr lang="en-U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185382" y="1564755"/>
            <a:ext cx="1045711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v, t</a:t>
            </a:r>
            <a:r>
              <a:rPr lang="hr-HR" altLang="sr-Latn-RS" sz="2800" b="1" dirty="0">
                <a:latin typeface="+mn-lt"/>
                <a:cs typeface="Arial" panose="020B0604020202020204" pitchFamily="34" charset="0"/>
              </a:rPr>
              <a:t> – graf</a:t>
            </a:r>
          </a:p>
          <a:p>
            <a:pPr>
              <a:lnSpc>
                <a:spcPct val="150000"/>
              </a:lnSpc>
              <a:buSzPct val="70000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Graf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koji prikazuje brzinu </a:t>
            </a: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v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u ovisnosti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o vremenu </a:t>
            </a:r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t</a:t>
            </a:r>
            <a:r>
              <a:rPr lang="hr-HR" altLang="sr-Latn-RS" sz="2800" i="1" dirty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i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6627" name="Picture 5" descr="gg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863" y="3219114"/>
            <a:ext cx="4906987" cy="281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6144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0115" y="1133942"/>
            <a:ext cx="9861473" cy="14933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3200" dirty="0" smtClean="0">
                <a:cs typeface="Arial" pitchFamily="34" charset="0"/>
              </a:rPr>
              <a:t>Put koji pri jednolikom gibanju tijelo prijeđe tijekom </a:t>
            </a:r>
          </a:p>
          <a:p>
            <a:pPr>
              <a:lnSpc>
                <a:spcPct val="150000"/>
              </a:lnSpc>
              <a:defRPr/>
            </a:pPr>
            <a:r>
              <a:rPr lang="hr-HR" sz="3200" dirty="0" smtClean="0">
                <a:cs typeface="Arial" pitchFamily="34" charset="0"/>
              </a:rPr>
              <a:t>vremena </a:t>
            </a:r>
            <a:r>
              <a:rPr lang="hr-HR" sz="3200" i="1" dirty="0" smtClean="0">
                <a:cs typeface="Arial" pitchFamily="34" charset="0"/>
              </a:rPr>
              <a:t>t </a:t>
            </a:r>
            <a:r>
              <a:rPr lang="hr-HR" sz="3200" dirty="0" smtClean="0">
                <a:cs typeface="Arial" pitchFamily="34" charset="0"/>
              </a:rPr>
              <a:t>jednak je umnošku stalne brzine </a:t>
            </a:r>
            <a:r>
              <a:rPr lang="hr-HR" sz="3200" i="1" dirty="0" smtClean="0">
                <a:cs typeface="Arial" pitchFamily="34" charset="0"/>
              </a:rPr>
              <a:t>v</a:t>
            </a:r>
            <a:r>
              <a:rPr lang="hr-HR" sz="3200" dirty="0" smtClean="0">
                <a:cs typeface="Arial" pitchFamily="34" charset="0"/>
              </a:rPr>
              <a:t> i vremena</a:t>
            </a:r>
            <a:r>
              <a:rPr lang="hr-HR" sz="2400" dirty="0" smtClean="0">
                <a:cs typeface="Arial" pitchFamily="34" charset="0"/>
              </a:rPr>
              <a:t> </a:t>
            </a:r>
            <a:r>
              <a:rPr lang="hr-HR" sz="2400" i="1" dirty="0" smtClean="0">
                <a:cs typeface="Arial" pitchFamily="34" charset="0"/>
              </a:rPr>
              <a:t>t</a:t>
            </a:r>
            <a:r>
              <a:rPr lang="hr-HR" sz="2400" dirty="0" smtClean="0">
                <a:cs typeface="Arial" pitchFamily="34" charset="0"/>
              </a:rPr>
              <a:t>.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378039" y="3271234"/>
            <a:ext cx="4340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/>
              <a:t>s = v · t </a:t>
            </a:r>
          </a:p>
          <a:p>
            <a:r>
              <a:rPr lang="hr-HR" sz="3200" dirty="0" smtClean="0"/>
              <a:t>v = stalna vrijednost </a:t>
            </a:r>
            <a:endParaRPr lang="hr-HR" sz="3200" dirty="0"/>
          </a:p>
        </p:txBody>
      </p:sp>
      <p:pic>
        <p:nvPicPr>
          <p:cNvPr id="7" name="Slika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9123" y="4474509"/>
            <a:ext cx="859611" cy="981541"/>
          </a:xfrm>
          <a:prstGeom prst="rect">
            <a:avLst/>
          </a:prstGeom>
        </p:spPr>
      </p:pic>
      <p:sp>
        <p:nvSpPr>
          <p:cNvPr id="8" name="TekstniOkvir 7"/>
          <p:cNvSpPr txBox="1"/>
          <p:nvPr/>
        </p:nvSpPr>
        <p:spPr>
          <a:xfrm>
            <a:off x="10816000" y="5670447"/>
            <a:ext cx="1005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 smtClean="0"/>
              <a:t>Virtualno istraži 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297626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0289" y="5410200"/>
            <a:ext cx="7685087" cy="649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Veći nagib pravca u </a:t>
            </a:r>
            <a:r>
              <a:rPr lang="en-US" altLang="sr-Latn-RS" sz="2400" i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i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 – grafu predstavlja veću brzinu.</a:t>
            </a:r>
          </a:p>
        </p:txBody>
      </p:sp>
      <p:pic>
        <p:nvPicPr>
          <p:cNvPr id="28674" name="Picture 5" descr="j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342900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34061" y="703798"/>
            <a:ext cx="855131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Kako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iz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s,t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–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grafa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zaključiti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koje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se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tijelo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giba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US" sz="3200" dirty="0" err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brže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?</a:t>
            </a:r>
            <a:endParaRPr lang="hr-HR" sz="3200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907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300</TotalTime>
  <Words>384</Words>
  <Application>Microsoft Office PowerPoint</Application>
  <PresentationFormat>Široki zaslon</PresentationFormat>
  <Paragraphs>76</Paragraphs>
  <Slides>14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20" baseType="lpstr">
      <vt:lpstr>Alef</vt:lpstr>
      <vt:lpstr>Arial</vt:lpstr>
      <vt:lpstr>Calibri</vt:lpstr>
      <vt:lpstr>Calibri Light</vt:lpstr>
      <vt:lpstr>Tema sustava Office</vt:lpstr>
      <vt:lpstr>Equation</vt:lpstr>
      <vt:lpstr>Jednoliko i nejednoliko gibanje</vt:lpstr>
      <vt:lpstr>Razmislite!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26</cp:revision>
  <dcterms:created xsi:type="dcterms:W3CDTF">2020-09-12T17:39:48Z</dcterms:created>
  <dcterms:modified xsi:type="dcterms:W3CDTF">2020-10-25T19:26:03Z</dcterms:modified>
</cp:coreProperties>
</file>